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1" r:id="rId6"/>
    <p:sldId id="262" r:id="rId7"/>
    <p:sldId id="310" r:id="rId8"/>
    <p:sldId id="311" r:id="rId9"/>
    <p:sldId id="263" r:id="rId10"/>
    <p:sldId id="312" r:id="rId11"/>
    <p:sldId id="313" r:id="rId12"/>
    <p:sldId id="314" r:id="rId13"/>
    <p:sldId id="334" r:id="rId14"/>
    <p:sldId id="315" r:id="rId15"/>
    <p:sldId id="316" r:id="rId16"/>
    <p:sldId id="318" r:id="rId17"/>
    <p:sldId id="335" r:id="rId18"/>
    <p:sldId id="336" r:id="rId19"/>
    <p:sldId id="337" r:id="rId20"/>
    <p:sldId id="338" r:id="rId21"/>
    <p:sldId id="339" r:id="rId22"/>
    <p:sldId id="320" r:id="rId23"/>
    <p:sldId id="321" r:id="rId24"/>
    <p:sldId id="322" r:id="rId25"/>
    <p:sldId id="323" r:id="rId26"/>
    <p:sldId id="324" r:id="rId27"/>
    <p:sldId id="326" r:id="rId28"/>
    <p:sldId id="327" r:id="rId29"/>
    <p:sldId id="328" r:id="rId30"/>
    <p:sldId id="329" r:id="rId31"/>
    <p:sldId id="330" r:id="rId32"/>
    <p:sldId id="280" r:id="rId33"/>
    <p:sldId id="331" r:id="rId34"/>
  </p:sldIdLst>
  <p:sldSz cx="9144000" cy="5143500" type="screen16x9"/>
  <p:notesSz cx="6858000" cy="9144000"/>
  <p:embeddedFontLst>
    <p:embeddedFont>
      <p:font typeface="Overpass Black"/>
      <p:bold r:id="rId38"/>
    </p:embeddedFont>
    <p:embeddedFont>
      <p:font typeface="Open Sans" panose="020B0606030504020204"/>
      <p:regular r:id="rId39"/>
    </p:embeddedFont>
    <p:embeddedFont>
      <p:font typeface="Open Sans ExtraBold" panose="020B0906030804020204"/>
      <p:bold r:id="rId40"/>
    </p:embeddedFont>
    <p:embeddedFont>
      <p:font typeface="等线" panose="02010600030101010101" pitchFamily="2" charset="-122"/>
      <p:regular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 autoAdjust="0"/>
    <p:restoredTop sz="94358" autoAdjust="0"/>
  </p:normalViewPr>
  <p:slideViewPr>
    <p:cSldViewPr snapToGrid="0">
      <p:cViewPr varScale="1">
        <p:scale>
          <a:sx n="116" d="100"/>
          <a:sy n="116" d="100"/>
        </p:scale>
        <p:origin x="6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2.xml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6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图像分类</a:t>
            </a:r>
            <a:br>
              <a:rPr lang="en-US" altLang="zh-CN" dirty="0"/>
            </a:br>
            <a:r>
              <a:rPr lang="zh-CN" altLang="en-US" dirty="0"/>
              <a:t>卷积神经网络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（基于</a:t>
            </a:r>
            <a:r>
              <a:rPr lang="en-US" altLang="zh-CN" dirty="0" err="1"/>
              <a:t>Pytorch</a:t>
            </a:r>
            <a:r>
              <a:rPr lang="zh-CN" altLang="en-US" dirty="0"/>
              <a:t>框架）</a:t>
            </a:r>
            <a:endParaRPr lang="en-US" altLang="zh-C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汇报人：张丛 </a:t>
            </a:r>
            <a:r>
              <a:rPr lang="en-US" altLang="zh-CN" dirty="0"/>
              <a:t>2113662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critical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smallest and innermost planet in the Solar System</a:t>
            </a:r>
            <a:endParaRPr lang="en-GB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1" y="1396572"/>
            <a:ext cx="8639175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9740" y="-1146175"/>
            <a:ext cx="5232400" cy="6323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数据处理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critical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smallest and innermost planet in the Solar System</a:t>
            </a:r>
            <a:endParaRPr lang="en-GB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871"/>
            <a:ext cx="9144000" cy="34363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代码实现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-370205"/>
            <a:ext cx="5295900" cy="5989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-263525"/>
            <a:ext cx="390906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-53340" y="726440"/>
            <a:ext cx="1659890" cy="619760"/>
          </a:xfrm>
        </p:spPr>
        <p:txBody>
          <a:bodyPr/>
          <a:p>
            <a:r>
              <a:rPr lang="zh-CN" altLang="en-US"/>
              <a:t>预处理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1676400"/>
            <a:ext cx="562356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-293370"/>
            <a:ext cx="4533900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3660" y="350520"/>
            <a:ext cx="3916680" cy="4442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1775460"/>
            <a:ext cx="7711440" cy="1592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结论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优化</a:t>
            </a:r>
            <a:endParaRPr dirty="0"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类别不平衡分类问题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数据处理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代码实现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相关工作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Pytorch</a:t>
            </a:r>
            <a:r>
              <a:rPr lang="zh-CN" altLang="en-US" dirty="0"/>
              <a:t>以及</a:t>
            </a:r>
            <a:r>
              <a:rPr lang="en-US" altLang="zh-CN" dirty="0" err="1"/>
              <a:t>pycharm</a:t>
            </a:r>
            <a:r>
              <a:rPr lang="zh-CN" altLang="en-US" dirty="0"/>
              <a:t>安装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520" y="1201420"/>
            <a:ext cx="1821180" cy="739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神经网络搭建</a:t>
            </a:r>
            <a:endParaRPr sz="2000"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网络结构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结果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842" y="266700"/>
            <a:ext cx="7381905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1299488"/>
            <a:ext cx="8519160" cy="26795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40080"/>
            <a:ext cx="7315199" cy="40690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464820" y="152399"/>
            <a:ext cx="7338060" cy="4991101"/>
          </a:xfrm>
        </p:spPr>
        <p:txBody>
          <a:bodyPr/>
          <a:lstStyle/>
          <a:p>
            <a:pPr indent="406400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知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，该模型的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随训练轮数逐渐降低，</a:t>
            </a:r>
            <a:b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accur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随训练轮数逐渐升高。</a:t>
            </a:r>
            <a:b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平均正确率达到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0.55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左右，最高可达到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0.63</a:t>
            </a:r>
            <a:b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预测的结果较好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06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优化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一、单次预测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2026920" y="2571750"/>
            <a:ext cx="5334000" cy="815386"/>
          </a:xfrm>
        </p:spPr>
        <p:txBody>
          <a:bodyPr/>
          <a:lstStyle/>
          <a:p>
            <a:r>
              <a:rPr lang="zh-CN" altLang="en-US" dirty="0"/>
              <a:t>二、类别不平衡的分类问题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143000" y="1287780"/>
            <a:ext cx="7147560" cy="3291840"/>
          </a:xfrm>
        </p:spPr>
        <p:txBody>
          <a:bodyPr/>
          <a:lstStyle/>
          <a:p>
            <a:r>
              <a:rPr lang="en-US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1</a:t>
            </a:r>
            <a:r>
              <a:rPr lang="zh-CN" altLang="en-US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重采样：</a:t>
            </a:r>
            <a:r>
              <a:rPr lang="zh-CN" altLang="en-US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少样本过采样，对多样本欠采样。</a:t>
            </a:r>
            <a:br>
              <a:rPr lang="en-US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zh-CN" altLang="en-US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  <a:t>数据合成</a:t>
            </a:r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：若</a:t>
            </a:r>
            <a:r>
              <a:rPr lang="zh-CN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  <a:t>不想直接重复采样相同样本，一种解决方法是生成和少样本相似的“新”数据</a:t>
            </a:r>
            <a:r>
              <a:rPr lang="zh-CN" altLang="en-US" sz="2800" kern="100" dirty="0">
                <a:solidFill>
                  <a:schemeClr val="bg2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br>
              <a:rPr lang="zh-CN" altLang="zh-CN" sz="2800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876300" y="960120"/>
            <a:ext cx="7665720" cy="3688080"/>
          </a:xfrm>
        </p:spPr>
        <p:txBody>
          <a:bodyPr/>
          <a:lstStyle/>
          <a:p>
            <a:r>
              <a:rPr lang="en-US" altLang="zh-CN" dirty="0"/>
              <a:t> 3</a:t>
            </a:r>
            <a:r>
              <a:rPr lang="zh-CN" altLang="en-US" dirty="0"/>
              <a:t>、重加权：对不同类别（甚至样本）分配不同权重</a:t>
            </a:r>
            <a:br>
              <a:rPr lang="en-US" altLang="zh-CN" dirty="0"/>
            </a:br>
            <a:r>
              <a:rPr lang="en-US" altLang="zh-CN" dirty="0"/>
              <a:t>4</a:t>
            </a:r>
            <a:r>
              <a:rPr lang="zh-CN" altLang="en-US" dirty="0"/>
              <a:t>、模型继承：融合多个训练好的模型，提高最终模型的泛化能力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Pytorch</a:t>
            </a:r>
            <a:r>
              <a:rPr lang="zh-CN" altLang="en-US" b="1" dirty="0"/>
              <a:t>和</a:t>
            </a:r>
            <a:r>
              <a:rPr lang="en-US" altLang="zh-CN" b="1" dirty="0" err="1"/>
              <a:t>pycharm</a:t>
            </a:r>
            <a:r>
              <a:rPr lang="zh-CN" altLang="en-US" b="1" dirty="0"/>
              <a:t>的安装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相关工作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051560" y="624840"/>
            <a:ext cx="7261860" cy="3787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    个人认为大作业有一定的难度，我也在</a:t>
            </a:r>
            <a:r>
              <a:rPr lang="en-US" altLang="zh-CN" sz="2400" dirty="0"/>
              <a:t>b</a:t>
            </a:r>
            <a:r>
              <a:rPr lang="zh-CN" altLang="en-US" sz="2400" dirty="0"/>
              <a:t>站认真的听了很多关于</a:t>
            </a:r>
            <a:r>
              <a:rPr lang="en-US" altLang="zh-CN" sz="2400" dirty="0" err="1"/>
              <a:t>Pytorch</a:t>
            </a:r>
            <a:r>
              <a:rPr lang="zh-CN" altLang="en-US" sz="2400" dirty="0"/>
              <a:t>的网课，去各种编程网站学习神经网络的搭建。虽然模型的正确率相对来说不是很高，但程序跑通、跑出结果的时候，我还是很高兴。</a:t>
            </a:r>
            <a:br>
              <a:rPr lang="en-US" altLang="zh-CN" sz="2400" dirty="0"/>
            </a:br>
            <a:r>
              <a:rPr lang="en-US" altLang="zh-CN" sz="2400" dirty="0"/>
              <a:t>     </a:t>
            </a:r>
            <a:r>
              <a:rPr lang="zh-CN" altLang="en-US" sz="2400" dirty="0"/>
              <a:t>而且</a:t>
            </a:r>
            <a:r>
              <a:rPr lang="en-US" altLang="zh-CN" sz="2400" dirty="0"/>
              <a:t>python</a:t>
            </a:r>
            <a:r>
              <a:rPr lang="zh-CN" altLang="en-US" sz="2400" dirty="0"/>
              <a:t>在其他课程也有很多运用，相信我编写</a:t>
            </a:r>
            <a:r>
              <a:rPr lang="en-US" altLang="zh-CN" sz="2400" dirty="0"/>
              <a:t>python</a:t>
            </a:r>
            <a:r>
              <a:rPr lang="zh-CN" altLang="en-US" sz="2400" dirty="0"/>
              <a:t>程序的能力也会越来越强。</a:t>
            </a:r>
            <a:endParaRPr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1828800" y="1432560"/>
            <a:ext cx="5151120" cy="274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Thanks</a:t>
            </a:r>
            <a:br>
              <a:rPr lang="en-US" sz="4800" dirty="0"/>
            </a:br>
            <a:r>
              <a:rPr lang="zh-CN" altLang="en-US" sz="1600" dirty="0"/>
              <a:t>（完整代码附于实验报告）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anaconda</a:t>
            </a:r>
            <a:endParaRPr dirty="0">
              <a:solidFill>
                <a:schemeClr val="dk2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720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pytorch</a:t>
            </a:r>
            <a:endParaRPr dirty="0">
              <a:solidFill>
                <a:schemeClr val="dk2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46000" y="339266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2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pycharm</a:t>
            </a:r>
            <a:endParaRPr dirty="0">
              <a:solidFill>
                <a:schemeClr val="dk2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2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添加解释器</a:t>
            </a:r>
            <a:endParaRPr dirty="0">
              <a:solidFill>
                <a:schemeClr val="dk2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516770" y="3077403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01675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2"/>
                </a:solidFill>
              </a:rPr>
              <a:t>环境搭建过程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Pytorch</a:t>
            </a:r>
            <a:r>
              <a:rPr lang="zh-CN" altLang="en-US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下载后报错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安装路径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296973"/>
            <a:ext cx="35172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添加解释器时困难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376996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946960">
            <a:off x="1686917" y="144799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accent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accent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遇到的问题</a:t>
            </a:r>
            <a:endParaRPr dirty="0"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神经网络结构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100%</a:t>
            </a: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organic</a:t>
            </a:r>
            <a:endParaRPr sz="17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name, but also a poisonous atmosphere</a:t>
            </a:r>
            <a:endParaRPr lang="en-GB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critical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smallest and innermost planet in the Solar System</a:t>
            </a:r>
            <a:endParaRPr lang="en-GB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Trusted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partnership</a:t>
            </a:r>
            <a:endParaRPr lang="en-GB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sixth planet from the Sun and the second-largest</a:t>
            </a:r>
            <a:endParaRPr lang="en-GB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50825"/>
            <a:ext cx="8791575" cy="3720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100%</a:t>
            </a: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organic</a:t>
            </a:r>
            <a:endParaRPr sz="17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name, but also a poisonous atmosphere</a:t>
            </a:r>
            <a:endParaRPr lang="en-GB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critical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smallest and innermost planet in the Solar System</a:t>
            </a:r>
            <a:endParaRPr lang="en-GB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Trusted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partnership</a:t>
            </a:r>
            <a:endParaRPr lang="en-GB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sixth planet from the Sun and the second-largest</a:t>
            </a:r>
            <a:endParaRPr lang="en-GB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50825"/>
            <a:ext cx="8791575" cy="3720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1009650"/>
            <a:ext cx="908685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critical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smallest and innermost planet in the Solar System</a:t>
            </a:r>
            <a:endParaRPr lang="en-GB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1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78" y="0"/>
            <a:ext cx="6839843" cy="5143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208,&quot;width&quot;:6792}"/>
</p:tagLst>
</file>

<file path=ppt/tags/tag2.xml><?xml version="1.0" encoding="utf-8"?>
<p:tagLst xmlns:p="http://schemas.openxmlformats.org/presentationml/2006/main">
  <p:tag name="KSO_WPP_MARK_KEY" val="eae7939d-4006-4c4e-8f38-cc2a5785163d"/>
  <p:tag name="COMMONDATA" val="eyJoZGlkIjoiOGExNGI0MTE3YmYxNjVlM2IzZTE1OThmYjQ1YTdmZDQifQ=="/>
</p:tagLst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</Words>
  <Application>WPS 演示</Application>
  <PresentationFormat>全屏显示(16:9)</PresentationFormat>
  <Paragraphs>147</Paragraphs>
  <Slides>31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宋体</vt:lpstr>
      <vt:lpstr>Wingdings</vt:lpstr>
      <vt:lpstr>Arial</vt:lpstr>
      <vt:lpstr>Overpass Black</vt:lpstr>
      <vt:lpstr>Open Sans</vt:lpstr>
      <vt:lpstr>Fira Sans Extra Condensed Medium</vt:lpstr>
      <vt:lpstr>Segoe Print</vt:lpstr>
      <vt:lpstr>Open Sans ExtraBold</vt:lpstr>
      <vt:lpstr>微软雅黑</vt:lpstr>
      <vt:lpstr>Arial Unicode MS</vt:lpstr>
      <vt:lpstr>等线</vt:lpstr>
      <vt:lpstr>Times New Roman</vt:lpstr>
      <vt:lpstr>Aqua Marketing Plan by Slidego</vt:lpstr>
      <vt:lpstr>图像分类 卷积神经网络</vt:lpstr>
      <vt:lpstr>神经网络搭建</vt:lpstr>
      <vt:lpstr>相关工作</vt:lpstr>
      <vt:lpstr>环境搭建过程</vt:lpstr>
      <vt:lpstr>遇到的问题</vt:lpstr>
      <vt:lpstr>神经网络结构</vt:lpstr>
      <vt:lpstr>partnership</vt:lpstr>
      <vt:lpstr>partnership</vt:lpstr>
      <vt:lpstr>mission</vt:lpstr>
      <vt:lpstr>mission</vt:lpstr>
      <vt:lpstr>PowerPoint 演示文稿</vt:lpstr>
      <vt:lpstr>数据处理</vt:lpstr>
      <vt:lpstr>mission</vt:lpstr>
      <vt:lpstr>代码实现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结论</vt:lpstr>
      <vt:lpstr>PowerPoint 演示文稿</vt:lpstr>
      <vt:lpstr>PowerPoint 演示文稿</vt:lpstr>
      <vt:lpstr>PowerPoint 演示文稿</vt:lpstr>
      <vt:lpstr>可知，该模型的loss随训练轮数逐渐降低，     accur随训练轮数逐渐升高。      平均正确率达到0.57左右，最高可达到0.63 预测的结果较好</vt:lpstr>
      <vt:lpstr>优化</vt:lpstr>
      <vt:lpstr>一、单次预测</vt:lpstr>
      <vt:lpstr>二、类别不平衡的分类问题</vt:lpstr>
      <vt:lpstr> 1、重采样：对少样本过采样，对多样本欠采样。  2、数据合成：若不想直接重复采样相同样本，一种解决方法是生成和少样本相似的“新”数据。 </vt:lpstr>
      <vt:lpstr> 3、重加权：对不同类别（甚至样本）分配不同权重 4、模型继承：融合多个训练好的模型，提高最终模型的泛化能力</vt:lpstr>
      <vt:lpstr>    个人认为大作业有一定的难度，我也在b站认真的听了很多关于Pytorch的网课，去各种编程网站学习神经网络的搭建。虽然模型的正确率相对来说不是很高，但程序跑通、跑出结果的时候，我还是很高兴。      而且python在其他课程也有很多运用，相信我编写python程序的能力也会越来越强。</vt:lpstr>
      <vt:lpstr>Thanks （完整代码附于实验报告）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dc:creator/>
  <cp:lastModifiedBy>zc</cp:lastModifiedBy>
  <cp:revision>6</cp:revision>
  <dcterms:created xsi:type="dcterms:W3CDTF">2022-12-05T06:06:51Z</dcterms:created>
  <dcterms:modified xsi:type="dcterms:W3CDTF">2022-12-05T08:53:01Z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9930E1E7A18B429D8C3171C07796CC2E</vt:lpwstr>
  </property>
  <property fmtid="{D5CDD505-2E9C-101B-9397-08002B2CF9AE}" pid="3" name="KSOProductBuildVer">
    <vt:lpwstr>2052-11.1.0.12763</vt:lpwstr>
  </property>
</Properties>
</file>